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21"/>
  </p:notesMasterIdLst>
  <p:handoutMasterIdLst>
    <p:handoutMasterId r:id="rId22"/>
  </p:handoutMasterIdLst>
  <p:sldIdLst>
    <p:sldId id="298" r:id="rId2"/>
    <p:sldId id="426" r:id="rId3"/>
    <p:sldId id="443" r:id="rId4"/>
    <p:sldId id="457" r:id="rId5"/>
    <p:sldId id="458" r:id="rId6"/>
    <p:sldId id="459" r:id="rId7"/>
    <p:sldId id="460" r:id="rId8"/>
    <p:sldId id="461" r:id="rId9"/>
    <p:sldId id="462" r:id="rId10"/>
    <p:sldId id="463" r:id="rId11"/>
    <p:sldId id="464" r:id="rId12"/>
    <p:sldId id="465" r:id="rId13"/>
    <p:sldId id="466" r:id="rId14"/>
    <p:sldId id="467" r:id="rId15"/>
    <p:sldId id="468" r:id="rId16"/>
    <p:sldId id="469" r:id="rId17"/>
    <p:sldId id="470" r:id="rId18"/>
    <p:sldId id="471" r:id="rId19"/>
    <p:sldId id="472" r:id="rId20"/>
  </p:sldIdLst>
  <p:sldSz cx="9144000" cy="6858000" type="screen4x3"/>
  <p:notesSz cx="9947275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05D1"/>
    <a:srgbClr val="00FFFF"/>
    <a:srgbClr val="66FFCC"/>
    <a:srgbClr val="00FF99"/>
    <a:srgbClr val="00CC99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3527" autoAdjust="0"/>
  </p:normalViewPr>
  <p:slideViewPr>
    <p:cSldViewPr>
      <p:cViewPr varScale="1">
        <p:scale>
          <a:sx n="61" d="100"/>
          <a:sy n="61" d="100"/>
        </p:scale>
        <p:origin x="15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42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10486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4487" y="1"/>
            <a:ext cx="4310486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B48D7-CD89-45E8-B49E-470D5B4F6FE6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10486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4487" y="6513910"/>
            <a:ext cx="4310486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9621E-0ABB-4FE9-8780-BF98B8DAB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34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063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4038" y="0"/>
            <a:ext cx="431165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4FEB38E3-D65B-416A-9482-2AD9DFFF2A58}" type="datetimeFigureOut">
              <a:rPr lang="fa-IR" smtClean="0"/>
              <a:t>20/04/1440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30588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5363" y="3300413"/>
            <a:ext cx="795655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310063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4038" y="6513513"/>
            <a:ext cx="431165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E3FE2BA2-1157-41EF-BDCB-2D23EE8EED2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79063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E2BA2-1157-41EF-BDCB-2D23EE8EED29}" type="slidenum">
              <a:rPr lang="fa-IR" smtClean="0"/>
              <a:t>16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21382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E2BA2-1157-41EF-BDCB-2D23EE8EED29}" type="slidenum">
              <a:rPr lang="fa-IR" smtClean="0"/>
              <a:t>18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39287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F74BA1C1-C383-42D3-993A-BEA912AD23FD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3DB0450D-78FC-4751-82CE-2D8C82CFF13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43642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1C1-C383-42D3-993A-BEA912AD23FD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450D-78FC-4751-82CE-2D8C82CFF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5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1C1-C383-42D3-993A-BEA912AD23FD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450D-78FC-4751-82CE-2D8C82CFF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19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1C1-C383-42D3-993A-BEA912AD23FD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450D-78FC-4751-82CE-2D8C82CFF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504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1C1-C383-42D3-993A-BEA912AD23FD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450D-78FC-4751-82CE-2D8C82CFF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26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1C1-C383-42D3-993A-BEA912AD23FD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450D-78FC-4751-82CE-2D8C82CFF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16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1C1-C383-42D3-993A-BEA912AD23FD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450D-78FC-4751-82CE-2D8C82CFF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85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1C1-C383-42D3-993A-BEA912AD23FD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450D-78FC-4751-82CE-2D8C82CFF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110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1C1-C383-42D3-993A-BEA912AD23FD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450D-78FC-4751-82CE-2D8C82CFF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7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F74BA1C1-C383-42D3-993A-BEA912AD23FD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3DB0450D-78FC-4751-82CE-2D8C82CFF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20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1C1-C383-42D3-993A-BEA912AD23FD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3DB0450D-78FC-4751-82CE-2D8C82CFF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68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1C1-C383-42D3-993A-BEA912AD23FD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450D-78FC-4751-82CE-2D8C82CFF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715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1C1-C383-42D3-993A-BEA912AD23FD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450D-78FC-4751-82CE-2D8C82CFF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41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1C1-C383-42D3-993A-BEA912AD23FD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450D-78FC-4751-82CE-2D8C82CFF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6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1C1-C383-42D3-993A-BEA912AD23FD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450D-78FC-4751-82CE-2D8C82CFF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06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1C1-C383-42D3-993A-BEA912AD23FD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450D-78FC-4751-82CE-2D8C82CFF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10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1C1-C383-42D3-993A-BEA912AD23FD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450D-78FC-4751-82CE-2D8C82CFF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5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74BA1C1-C383-42D3-993A-BEA912AD23FD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DB0450D-78FC-4751-82CE-2D8C82CFF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38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50860"/>
              </p:ext>
            </p:extLst>
          </p:nvPr>
        </p:nvGraphicFramePr>
        <p:xfrm>
          <a:off x="982663" y="994981"/>
          <a:ext cx="7704137" cy="1824419"/>
        </p:xfrm>
        <a:graphic>
          <a:graphicData uri="http://schemas.openxmlformats.org/drawingml/2006/table">
            <a:tbl>
              <a:tblPr/>
              <a:tblGrid>
                <a:gridCol w="7704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24419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2600" b="1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B Titr"/>
                        </a:rPr>
                        <a:t>دوره آموزشی آشنایی با برنامه درسی ملی</a:t>
                      </a:r>
                      <a:endParaRPr lang="en-US" sz="2600" b="1" baseline="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B Titr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600" b="1" baseline="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B Titr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875062"/>
              </p:ext>
            </p:extLst>
          </p:nvPr>
        </p:nvGraphicFramePr>
        <p:xfrm>
          <a:off x="990600" y="2823781"/>
          <a:ext cx="7704137" cy="2586419"/>
        </p:xfrm>
        <a:graphic>
          <a:graphicData uri="http://schemas.openxmlformats.org/drawingml/2006/table">
            <a:tbl>
              <a:tblPr/>
              <a:tblGrid>
                <a:gridCol w="7704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86419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cs typeface="B Zar" pitchFamily="2" charset="-78"/>
                        </a:rPr>
                        <a:t>دكتر عظيم محبي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789336"/>
              </p:ext>
            </p:extLst>
          </p:nvPr>
        </p:nvGraphicFramePr>
        <p:xfrm>
          <a:off x="2209800" y="4419600"/>
          <a:ext cx="5181600" cy="1138619"/>
        </p:xfrm>
        <a:graphic>
          <a:graphicData uri="http://schemas.openxmlformats.org/drawingml/2006/table">
            <a:tbl>
              <a:tblPr/>
              <a:tblGrid>
                <a:gridCol w="518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38619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cs typeface="B Zar" pitchFamily="2" charset="-78"/>
                        </a:rPr>
                        <a:t>سال:97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360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380999"/>
            <a:ext cx="8001001" cy="144780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>
              <a:lnSpc>
                <a:spcPct val="107000"/>
              </a:lnSpc>
              <a:spcAft>
                <a:spcPts val="600"/>
              </a:spcAft>
            </a:pPr>
            <a:r>
              <a:rPr lang="fa-IR" sz="3600" b="1" dirty="0" smtClean="0">
                <a:latin typeface="Calibri"/>
                <a:ea typeface="Calibri"/>
                <a:cs typeface="B Nazanin" panose="00000400000000000000" pitchFamily="2" charset="-78"/>
              </a:rPr>
              <a:t>7- اصول ناظر برنامه های درسی و تربیتی</a:t>
            </a:r>
            <a:endParaRPr lang="en-US" sz="3000" b="1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1600201"/>
            <a:ext cx="8077201" cy="52578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  <a:buFontTx/>
              <a:buChar char="-"/>
            </a:pPr>
            <a:r>
              <a:rPr lang="fa-IR" sz="3900" dirty="0" smtClean="0">
                <a:latin typeface="Calibri"/>
                <a:ea typeface="Calibri"/>
                <a:cs typeface="B Nazanin" panose="00000400000000000000" pitchFamily="2" charset="-78"/>
              </a:rPr>
              <a:t>دین محوری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  <a:buFontTx/>
              <a:buChar char="-"/>
            </a:pPr>
            <a:r>
              <a:rPr lang="fa-IR" sz="3900" dirty="0" smtClean="0">
                <a:latin typeface="Calibri"/>
                <a:ea typeface="Calibri"/>
                <a:cs typeface="B Nazanin" panose="00000400000000000000" pitchFamily="2" charset="-78"/>
              </a:rPr>
              <a:t>تقویت هویت ملی 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  <a:buFontTx/>
              <a:buChar char="-"/>
            </a:pPr>
            <a:r>
              <a:rPr lang="fa-IR" sz="3900" dirty="0" smtClean="0">
                <a:latin typeface="Calibri"/>
                <a:ea typeface="Calibri"/>
                <a:cs typeface="B Nazanin" panose="00000400000000000000" pitchFamily="2" charset="-78"/>
              </a:rPr>
              <a:t>اعتبار نقش یادگیرنده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  <a:buFontTx/>
              <a:buChar char="-"/>
            </a:pPr>
            <a:r>
              <a:rPr lang="fa-IR" sz="3900" dirty="0" smtClean="0">
                <a:latin typeface="Calibri"/>
                <a:ea typeface="Calibri"/>
                <a:cs typeface="B Nazanin" panose="00000400000000000000" pitchFamily="2" charset="-78"/>
              </a:rPr>
              <a:t>اعتبار نقش مرجعیت معلم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  <a:buFontTx/>
              <a:buChar char="-"/>
            </a:pPr>
            <a:r>
              <a:rPr lang="fa-IR" sz="3900" dirty="0" smtClean="0">
                <a:latin typeface="Calibri"/>
                <a:ea typeface="Calibri"/>
                <a:cs typeface="B Nazanin" panose="00000400000000000000" pitchFamily="2" charset="-78"/>
              </a:rPr>
              <a:t>اعتبار نقش خانواده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  <a:buFontTx/>
              <a:buChar char="-"/>
            </a:pPr>
            <a:r>
              <a:rPr lang="fa-IR" sz="3900" dirty="0" smtClean="0">
                <a:latin typeface="Calibri"/>
                <a:ea typeface="Calibri"/>
                <a:cs typeface="B Nazanin" panose="00000400000000000000" pitchFamily="2" charset="-78"/>
              </a:rPr>
              <a:t>جامعیت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  <a:buFontTx/>
              <a:buChar char="-"/>
            </a:pPr>
            <a:r>
              <a:rPr lang="fa-IR" sz="3900" dirty="0" smtClean="0">
                <a:latin typeface="Calibri"/>
                <a:ea typeface="Calibri"/>
                <a:cs typeface="B Nazanin" panose="00000400000000000000" pitchFamily="2" charset="-78"/>
              </a:rPr>
              <a:t>توجه به تفاوتهای فردی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  <a:buFontTx/>
              <a:buChar char="-"/>
            </a:pPr>
            <a:r>
              <a:rPr lang="fa-IR" sz="3900" dirty="0" smtClean="0">
                <a:latin typeface="Calibri"/>
                <a:ea typeface="Calibri"/>
                <a:cs typeface="B Nazanin" panose="00000400000000000000" pitchFamily="2" charset="-78"/>
              </a:rPr>
              <a:t>تعادل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  <a:buFontTx/>
              <a:buChar char="-"/>
            </a:pPr>
            <a:r>
              <a:rPr lang="fa-IR" sz="3900" dirty="0" smtClean="0">
                <a:latin typeface="Calibri"/>
                <a:ea typeface="Calibri"/>
                <a:cs typeface="B Nazanin" panose="00000400000000000000" pitchFamily="2" charset="-78"/>
              </a:rPr>
              <a:t>یادگیری مادام العمر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  <a:buFontTx/>
              <a:buChar char="-"/>
            </a:pPr>
            <a:r>
              <a:rPr lang="fa-IR" sz="3900" dirty="0" smtClean="0">
                <a:latin typeface="Calibri"/>
                <a:ea typeface="Calibri"/>
                <a:cs typeface="B Nazanin" panose="00000400000000000000" pitchFamily="2" charset="-78"/>
              </a:rPr>
              <a:t>جلب مشارکت و تعامل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  <a:buFontTx/>
              <a:buChar char="-"/>
            </a:pPr>
            <a:r>
              <a:rPr lang="fa-IR" sz="3900" dirty="0" smtClean="0">
                <a:latin typeface="Calibri"/>
                <a:ea typeface="Calibri"/>
                <a:cs typeface="B Nazanin" panose="00000400000000000000" pitchFamily="2" charset="-78"/>
              </a:rPr>
              <a:t>یکپارچگی و فراگیری</a:t>
            </a:r>
            <a:endParaRPr lang="en-US" sz="39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33980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380999"/>
            <a:ext cx="8001001" cy="144780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>
              <a:lnSpc>
                <a:spcPct val="107000"/>
              </a:lnSpc>
              <a:spcAft>
                <a:spcPts val="600"/>
              </a:spcAft>
            </a:pPr>
            <a:r>
              <a:rPr lang="fa-IR" sz="3600" b="1" dirty="0" smtClean="0">
                <a:latin typeface="Calibri"/>
                <a:ea typeface="Calibri"/>
                <a:cs typeface="B Nazanin" panose="00000400000000000000" pitchFamily="2" charset="-78"/>
              </a:rPr>
              <a:t>8- رویکرد و جهت گیری کلی</a:t>
            </a:r>
            <a:endParaRPr lang="en-US" sz="3000" b="1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2260601"/>
            <a:ext cx="8077201" cy="3149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>
              <a:lnSpc>
                <a:spcPct val="200000"/>
              </a:lnSpc>
              <a:spcAft>
                <a:spcPts val="600"/>
              </a:spcAft>
            </a:pPr>
            <a:r>
              <a:rPr lang="fa-IR" sz="3900" dirty="0" smtClean="0">
                <a:latin typeface="Calibri"/>
                <a:ea typeface="Calibri"/>
                <a:cs typeface="B Nazanin" panose="00000400000000000000" pitchFamily="2" charset="-78"/>
              </a:rPr>
              <a:t>- شکوفایی فطرت الهی </a:t>
            </a:r>
            <a:r>
              <a:rPr lang="fa-IR" sz="3900" dirty="0">
                <a:latin typeface="Calibri"/>
                <a:ea typeface="Calibri"/>
                <a:cs typeface="B Nazanin" panose="00000400000000000000" pitchFamily="2" charset="-78"/>
              </a:rPr>
              <a:t>دانش </a:t>
            </a:r>
            <a:r>
              <a:rPr lang="fa-IR" sz="3900" dirty="0" smtClean="0">
                <a:latin typeface="Calibri"/>
                <a:ea typeface="Calibri"/>
                <a:cs typeface="B Nazanin" panose="00000400000000000000" pitchFamily="2" charset="-78"/>
              </a:rPr>
              <a:t>آموزان از طریق درک و اصلاح مداوم موقعیت</a:t>
            </a:r>
            <a:endParaRPr lang="en-US" sz="39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4136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380999"/>
            <a:ext cx="8001001" cy="144780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>
              <a:lnSpc>
                <a:spcPct val="107000"/>
              </a:lnSpc>
              <a:spcAft>
                <a:spcPts val="600"/>
              </a:spcAft>
            </a:pPr>
            <a:r>
              <a:rPr lang="fa-IR" sz="3600" b="1" dirty="0" smtClean="0">
                <a:latin typeface="Calibri"/>
                <a:ea typeface="Calibri"/>
                <a:cs typeface="B Nazanin" panose="00000400000000000000" pitchFamily="2" charset="-78"/>
              </a:rPr>
              <a:t>9- براساس این رویکرد:</a:t>
            </a:r>
            <a:endParaRPr lang="en-US" sz="3000" b="1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1447800"/>
            <a:ext cx="8077201" cy="533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  <a:buFontTx/>
              <a:buChar char="-"/>
            </a:pPr>
            <a:r>
              <a:rPr lang="fa-IR" sz="3900" dirty="0" smtClean="0">
                <a:latin typeface="Calibri"/>
                <a:ea typeface="Calibri"/>
                <a:cs typeface="B Nazanin" panose="00000400000000000000" pitchFamily="2" charset="-78"/>
              </a:rPr>
              <a:t>دانش آموز فطرتاً یادگیرنده است.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  <a:buFontTx/>
              <a:buChar char="-"/>
            </a:pPr>
            <a:r>
              <a:rPr lang="fa-IR" sz="3900" dirty="0" smtClean="0">
                <a:latin typeface="Calibri"/>
                <a:ea typeface="Calibri"/>
                <a:cs typeface="B Nazanin" panose="00000400000000000000" pitchFamily="2" charset="-78"/>
              </a:rPr>
              <a:t>معلم راهنما و مسئول خلق فرصت های تربیتی است.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  <a:buFontTx/>
              <a:buChar char="-"/>
            </a:pPr>
            <a:r>
              <a:rPr lang="fa-IR" sz="3900" dirty="0" smtClean="0">
                <a:latin typeface="Calibri"/>
                <a:ea typeface="Calibri"/>
                <a:cs typeface="B Nazanin" panose="00000400000000000000" pitchFamily="2" charset="-78"/>
              </a:rPr>
              <a:t>محتوا در برگیرنده مفاهیم و مهارت های اساسی و ایده های کلیدی مبتنی بر شایستگی های مورد انتظار دانش آموزان است.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  <a:buFontTx/>
              <a:buChar char="-"/>
            </a:pPr>
            <a:r>
              <a:rPr lang="fa-IR" sz="3900" dirty="0" smtClean="0">
                <a:latin typeface="Calibri"/>
                <a:ea typeface="Calibri"/>
                <a:cs typeface="B Nazanin" panose="00000400000000000000" pitchFamily="2" charset="-78"/>
              </a:rPr>
              <a:t>یادگیری حاصل تعامل خلاق، هدفمند و فعال یادگیرنده با محیط های متنوع یادگیری است. </a:t>
            </a:r>
            <a:endParaRPr lang="en-US" sz="39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5720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38200" y="533401"/>
            <a:ext cx="8077201" cy="63246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  <a:buFontTx/>
              <a:buChar char="-"/>
            </a:pPr>
            <a:r>
              <a:rPr lang="fa-IR" sz="3900" dirty="0" smtClean="0">
                <a:latin typeface="Calibri"/>
                <a:ea typeface="Calibri"/>
                <a:cs typeface="B Nazanin" panose="00000400000000000000" pitchFamily="2" charset="-78"/>
              </a:rPr>
              <a:t>ارزشیابی، زمینه انتخاب گری، خود مدیریتی و رشد مداوم دانش آموز را با تأکید بر خود ارزیابی فراهم می آورد.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  <a:buFontTx/>
              <a:buChar char="-"/>
            </a:pPr>
            <a:r>
              <a:rPr lang="fa-IR" sz="3900" dirty="0" smtClean="0">
                <a:latin typeface="Calibri"/>
                <a:ea typeface="Calibri"/>
                <a:cs typeface="B Nazanin" panose="00000400000000000000" pitchFamily="2" charset="-78"/>
              </a:rPr>
              <a:t>محیط یادگیری: تنوع در محیط یادگیری (علاوه بر مدرسه)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  <a:buFontTx/>
              <a:buChar char="-"/>
            </a:pPr>
            <a:r>
              <a:rPr lang="fa-IR" sz="3900" dirty="0" smtClean="0">
                <a:latin typeface="Calibri"/>
                <a:ea typeface="Calibri"/>
                <a:cs typeface="B Nazanin" panose="00000400000000000000" pitchFamily="2" charset="-78"/>
              </a:rPr>
              <a:t>مدیر مدرسه: مسئولیت خلق موقعیت های تربیتی و آموزشی، انطباق یا تدوین، اجرا و ارزشیابی برنامه های درسی و تربیتی را در سطوح مدرسه بر عهده دارد (با برقراری روابط صحیح، سازنده برای کلیه عوامل و دستیابی به سازمان یادگیرنده)</a:t>
            </a:r>
          </a:p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  <a:buFontTx/>
              <a:buChar char="-"/>
            </a:pPr>
            <a:endParaRPr lang="en-US" sz="39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60944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380999"/>
            <a:ext cx="8001001" cy="99060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>
              <a:lnSpc>
                <a:spcPct val="107000"/>
              </a:lnSpc>
              <a:spcAft>
                <a:spcPts val="600"/>
              </a:spcAft>
            </a:pPr>
            <a:r>
              <a:rPr lang="fa-IR" sz="3600" b="1" dirty="0" smtClean="0">
                <a:latin typeface="Calibri"/>
                <a:ea typeface="Calibri"/>
                <a:cs typeface="B Nazanin" panose="00000400000000000000" pitchFamily="2" charset="-78"/>
              </a:rPr>
              <a:t>10- هدف کلی برنامه های درسی و تربیتی</a:t>
            </a:r>
            <a:endParaRPr lang="en-US" sz="3000" b="1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1371600"/>
            <a:ext cx="8077201" cy="52577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>
              <a:lnSpc>
                <a:spcPct val="150000"/>
              </a:lnSpc>
              <a:spcAft>
                <a:spcPts val="600"/>
              </a:spcAft>
            </a:pPr>
            <a:r>
              <a:rPr lang="fa-IR" sz="3900" dirty="0" smtClean="0">
                <a:latin typeface="Calibri"/>
                <a:ea typeface="Calibri"/>
                <a:cs typeface="B Nazanin" panose="00000400000000000000" pitchFamily="2" charset="-78"/>
              </a:rPr>
              <a:t>تربیت یکپارچه عقلی، ایمانی، علمی، عملی و اخلاقی به گونه ای که بتوانند موقعیت خود را نسبت به خود، خدا و دیگر انسانها و نظام خلقت به درستی درک و توانایی اصلاح مستمر موقعیت فردی و اجتماعی خویش را کسب نمایند (با محوریت تعقل)</a:t>
            </a:r>
            <a:endParaRPr lang="en-US" sz="39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878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380999"/>
            <a:ext cx="8001001" cy="144780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>
              <a:lnSpc>
                <a:spcPct val="107000"/>
              </a:lnSpc>
              <a:spcAft>
                <a:spcPts val="600"/>
              </a:spcAft>
            </a:pPr>
            <a:r>
              <a:rPr lang="fa-IR" sz="3600" b="1" dirty="0" smtClean="0">
                <a:latin typeface="Calibri"/>
                <a:ea typeface="Calibri"/>
                <a:cs typeface="B Nazanin" panose="00000400000000000000" pitchFamily="2" charset="-78"/>
              </a:rPr>
              <a:t>11- حوزه های تربیت و یادگیری</a:t>
            </a:r>
            <a:endParaRPr lang="en-US" sz="3000" b="1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1828800"/>
            <a:ext cx="8077201" cy="170462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>
              <a:lnSpc>
                <a:spcPct val="107000"/>
              </a:lnSpc>
              <a:spcAft>
                <a:spcPts val="600"/>
              </a:spcAft>
            </a:pPr>
            <a:r>
              <a:rPr lang="fa-IR" sz="3900" dirty="0" smtClean="0">
                <a:latin typeface="Calibri"/>
                <a:ea typeface="Calibri"/>
                <a:cs typeface="B Nazanin" panose="00000400000000000000" pitchFamily="2" charset="-78"/>
              </a:rPr>
              <a:t>- حدود محتوایی، روش ها، فرایندها و عناصر کلیدی یادگیری را روشن می سازند.</a:t>
            </a:r>
            <a:endParaRPr lang="en-US" sz="39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3476978"/>
            <a:ext cx="8077201" cy="338102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>
              <a:lnSpc>
                <a:spcPct val="150000"/>
              </a:lnSpc>
              <a:spcAft>
                <a:spcPts val="600"/>
              </a:spcAft>
            </a:pPr>
            <a:r>
              <a:rPr lang="fa-IR" sz="3900" dirty="0" smtClean="0">
                <a:latin typeface="Calibri"/>
                <a:ea typeface="Calibri"/>
                <a:cs typeface="B Nazanin" panose="00000400000000000000" pitchFamily="2" charset="-78"/>
              </a:rPr>
              <a:t>- حوزه های تربیت و یادگیری مبتنی بر منابع: اهداف دوره های تحصیلی، شایستگی های پایه اهداف خاص حوزه یادگیری، اهداف مرتبط با سایر حوزه ها می باشد.</a:t>
            </a:r>
            <a:endParaRPr lang="en-US" sz="39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6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380999"/>
            <a:ext cx="8001001" cy="144780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>
              <a:lnSpc>
                <a:spcPct val="107000"/>
              </a:lnSpc>
              <a:spcAft>
                <a:spcPts val="600"/>
              </a:spcAft>
            </a:pPr>
            <a:r>
              <a:rPr lang="fa-IR" sz="3600" b="1" dirty="0" smtClean="0">
                <a:latin typeface="Calibri"/>
                <a:ea typeface="Calibri"/>
                <a:cs typeface="B Nazanin" panose="00000400000000000000" pitchFamily="2" charset="-78"/>
              </a:rPr>
              <a:t>12- اصول حاکم بر انتخاب راهبردهای یاددهی - یادگیری</a:t>
            </a:r>
            <a:endParaRPr lang="en-US" sz="3000" b="1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1828800"/>
            <a:ext cx="8077201" cy="222391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>
              <a:lnSpc>
                <a:spcPct val="150000"/>
              </a:lnSpc>
              <a:spcAft>
                <a:spcPts val="600"/>
              </a:spcAft>
            </a:pPr>
            <a:r>
              <a:rPr lang="fa-IR" sz="3900" dirty="0" smtClean="0">
                <a:latin typeface="Calibri"/>
                <a:ea typeface="Calibri"/>
                <a:cs typeface="B Nazanin" panose="00000400000000000000" pitchFamily="2" charset="-78"/>
              </a:rPr>
              <a:t>- انگیزه دانش آموزان را از طریق کاوشگری در تلاش مداوم برای یافتن پاسخ پرسش ها شکوفا و تقویت کند.</a:t>
            </a:r>
            <a:endParaRPr lang="en-US" sz="39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45931" y="4052712"/>
            <a:ext cx="8077201" cy="265288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>
              <a:lnSpc>
                <a:spcPct val="200000"/>
              </a:lnSpc>
              <a:spcAft>
                <a:spcPts val="600"/>
              </a:spcAft>
            </a:pPr>
            <a:r>
              <a:rPr lang="fa-IR" sz="3900" dirty="0" smtClean="0">
                <a:latin typeface="Calibri"/>
                <a:ea typeface="Calibri"/>
                <a:cs typeface="B Nazanin" panose="00000400000000000000" pitchFamily="2" charset="-78"/>
              </a:rPr>
              <a:t>- فرصت لازم برای پیوند نظر و عمل، تلفیق دانش و تجربیات پیشین... فراهم کند.</a:t>
            </a:r>
            <a:endParaRPr lang="en-US" sz="39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9873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38200" y="505178"/>
            <a:ext cx="8077201" cy="170462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>
              <a:lnSpc>
                <a:spcPct val="107000"/>
              </a:lnSpc>
              <a:spcAft>
                <a:spcPts val="600"/>
              </a:spcAft>
            </a:pPr>
            <a:r>
              <a:rPr lang="fa-IR" sz="3900" dirty="0" smtClean="0">
                <a:latin typeface="Calibri"/>
                <a:ea typeface="Calibri"/>
                <a:cs typeface="B Nazanin" panose="00000400000000000000" pitchFamily="2" charset="-78"/>
              </a:rPr>
              <a:t>- زمینه تعامل مؤثر دانش آموزان را با معلم، همسالان و انواع محیط های یادگیری فراهم آورد.</a:t>
            </a:r>
            <a:endParaRPr lang="en-US" sz="39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2438400"/>
            <a:ext cx="8077201" cy="4191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>
              <a:lnSpc>
                <a:spcPct val="150000"/>
              </a:lnSpc>
              <a:spcAft>
                <a:spcPts val="600"/>
              </a:spcAft>
            </a:pPr>
            <a:r>
              <a:rPr lang="fa-IR" sz="3900" dirty="0">
                <a:latin typeface="Calibri"/>
                <a:ea typeface="Calibri"/>
                <a:cs typeface="B Nazanin" panose="00000400000000000000" pitchFamily="2" charset="-78"/>
              </a:rPr>
              <a:t>- زمینه تولید علم (ساختن علم) از سوی دانش آموزان فراهم گردد. (نه صرفاً انتقال دانش به آنها)</a:t>
            </a:r>
          </a:p>
          <a:p>
            <a:pPr marL="571500" indent="-571500" algn="just" rtl="1">
              <a:lnSpc>
                <a:spcPct val="150000"/>
              </a:lnSpc>
              <a:spcAft>
                <a:spcPts val="600"/>
              </a:spcAft>
              <a:buFontTx/>
              <a:buChar char="-"/>
            </a:pPr>
            <a:r>
              <a:rPr lang="fa-IR" sz="3900" dirty="0">
                <a:latin typeface="Calibri"/>
                <a:ea typeface="Calibri"/>
                <a:cs typeface="B Nazanin" panose="00000400000000000000" pitchFamily="2" charset="-78"/>
              </a:rPr>
              <a:t>بهره گیری از رویکرد تلفیقی و مسئله محور</a:t>
            </a:r>
          </a:p>
          <a:p>
            <a:pPr marL="571500" indent="-571500" algn="just" rtl="1">
              <a:lnSpc>
                <a:spcPct val="150000"/>
              </a:lnSpc>
              <a:spcAft>
                <a:spcPts val="600"/>
              </a:spcAft>
              <a:buFontTx/>
              <a:buChar char="-"/>
            </a:pPr>
            <a:r>
              <a:rPr lang="fa-IR" sz="3900" dirty="0">
                <a:latin typeface="Calibri"/>
                <a:ea typeface="Calibri"/>
                <a:cs typeface="B Nazanin" panose="00000400000000000000" pitchFamily="2" charset="-78"/>
              </a:rPr>
              <a:t>بهره گیری از تدریس تمام ساحتی</a:t>
            </a:r>
            <a:endParaRPr lang="en-US" sz="39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52347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380999"/>
            <a:ext cx="8001001" cy="144780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>
              <a:lnSpc>
                <a:spcPct val="107000"/>
              </a:lnSpc>
              <a:spcAft>
                <a:spcPts val="600"/>
              </a:spcAft>
            </a:pPr>
            <a:r>
              <a:rPr lang="fa-IR" sz="3600" b="1" dirty="0" smtClean="0">
                <a:latin typeface="Calibri"/>
                <a:ea typeface="Calibri"/>
                <a:cs typeface="B Nazanin" panose="00000400000000000000" pitchFamily="2" charset="-78"/>
              </a:rPr>
              <a:t>13- اصول حاکم بر ارزشیابی پیشرفت تحصیلی و تربیتی</a:t>
            </a:r>
            <a:endParaRPr lang="en-US" sz="3000" b="1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14401" y="2257778"/>
            <a:ext cx="7975600" cy="208562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>
              <a:lnSpc>
                <a:spcPct val="107000"/>
              </a:lnSpc>
              <a:spcAft>
                <a:spcPts val="600"/>
              </a:spcAft>
            </a:pPr>
            <a:r>
              <a:rPr lang="fa-IR" sz="3600" dirty="0" smtClean="0">
                <a:latin typeface="Calibri"/>
                <a:ea typeface="Calibri"/>
                <a:cs typeface="B Nazanin" panose="00000400000000000000" pitchFamily="2" charset="-78"/>
              </a:rPr>
              <a:t>- </a:t>
            </a:r>
            <a:r>
              <a:rPr lang="fa-IR" sz="3400" dirty="0" smtClean="0">
                <a:latin typeface="Calibri"/>
                <a:ea typeface="Calibri"/>
                <a:cs typeface="B Nazanin" panose="00000400000000000000" pitchFamily="2" charset="-78"/>
              </a:rPr>
              <a:t>با تأکید بر خود آگاهی، خود ارزیابی و تصمیم گیری از سوی دانش آموزان، چگونگی جبران رفع کاستی ها و دستیابی به سطوح بالاتر شایستگی در هر یک از حوزه های یادگیری را تدارک ببیند.</a:t>
            </a:r>
            <a:endParaRPr lang="en-US" sz="34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12800" y="4696178"/>
            <a:ext cx="8077201" cy="185702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>
              <a:lnSpc>
                <a:spcPct val="107000"/>
              </a:lnSpc>
              <a:spcAft>
                <a:spcPts val="600"/>
              </a:spcAft>
            </a:pPr>
            <a:r>
              <a:rPr lang="fa-IR" sz="3600" dirty="0" smtClean="0">
                <a:latin typeface="Calibri"/>
                <a:ea typeface="Calibri"/>
                <a:cs typeface="B Nazanin" panose="00000400000000000000" pitchFamily="2" charset="-78"/>
              </a:rPr>
              <a:t>- ارزشیابی به عنوان بخش جدایی ناپذیر از فرایند یاددهی – یادگیری تلقی شود.(تکوینی، تدریجی، فرایندی)</a:t>
            </a:r>
            <a:endParaRPr lang="en-US" sz="36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3480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38200" y="505178"/>
            <a:ext cx="8077201" cy="170462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>
              <a:lnSpc>
                <a:spcPct val="107000"/>
              </a:lnSpc>
              <a:spcAft>
                <a:spcPts val="600"/>
              </a:spcAft>
            </a:pPr>
            <a:r>
              <a:rPr lang="fa-IR" sz="3900" dirty="0" smtClean="0">
                <a:latin typeface="Calibri"/>
                <a:ea typeface="Calibri"/>
                <a:cs typeface="B Nazanin" panose="00000400000000000000" pitchFamily="2" charset="-78"/>
              </a:rPr>
              <a:t>- تأکید بر بهره گیری از تکالیف عملکردی</a:t>
            </a:r>
            <a:endParaRPr lang="en-US" sz="39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1905000"/>
            <a:ext cx="8077201" cy="9906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>
              <a:lnSpc>
                <a:spcPct val="107000"/>
              </a:lnSpc>
              <a:spcAft>
                <a:spcPts val="600"/>
              </a:spcAft>
            </a:pPr>
            <a:r>
              <a:rPr lang="fa-IR" sz="3900" dirty="0">
                <a:latin typeface="Calibri"/>
                <a:ea typeface="Calibri"/>
                <a:cs typeface="B Nazanin" panose="00000400000000000000" pitchFamily="2" charset="-78"/>
              </a:rPr>
              <a:t>- </a:t>
            </a:r>
            <a:r>
              <a:rPr lang="fa-IR" sz="3900" dirty="0" smtClean="0">
                <a:latin typeface="Calibri"/>
                <a:ea typeface="Calibri"/>
                <a:cs typeface="B Nazanin" panose="00000400000000000000" pitchFamily="2" charset="-78"/>
              </a:rPr>
              <a:t>تأکید بر ارزشیابی گروهی</a:t>
            </a:r>
            <a:endParaRPr lang="fa-IR" sz="39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2819400"/>
            <a:ext cx="8077201" cy="9906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>
              <a:lnSpc>
                <a:spcPct val="107000"/>
              </a:lnSpc>
              <a:spcAft>
                <a:spcPts val="600"/>
              </a:spcAft>
            </a:pPr>
            <a:r>
              <a:rPr lang="fa-IR" sz="3900" dirty="0">
                <a:latin typeface="Calibri"/>
                <a:ea typeface="Calibri"/>
                <a:cs typeface="B Nazanin" panose="00000400000000000000" pitchFamily="2" charset="-78"/>
              </a:rPr>
              <a:t>- </a:t>
            </a:r>
            <a:r>
              <a:rPr lang="fa-IR" sz="3900" dirty="0" smtClean="0">
                <a:latin typeface="Calibri"/>
                <a:ea typeface="Calibri"/>
                <a:cs typeface="B Nazanin" panose="00000400000000000000" pitchFamily="2" charset="-78"/>
              </a:rPr>
              <a:t>تنوع در ابزار و شواهد متنوع</a:t>
            </a:r>
            <a:endParaRPr lang="fa-IR" sz="39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200" y="3733800"/>
            <a:ext cx="8077201" cy="9906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>
              <a:lnSpc>
                <a:spcPct val="107000"/>
              </a:lnSpc>
              <a:spcAft>
                <a:spcPts val="600"/>
              </a:spcAft>
            </a:pPr>
            <a:r>
              <a:rPr lang="fa-IR" sz="3900" dirty="0">
                <a:latin typeface="Calibri"/>
                <a:ea typeface="Calibri"/>
                <a:cs typeface="B Nazanin" panose="00000400000000000000" pitchFamily="2" charset="-78"/>
              </a:rPr>
              <a:t>- </a:t>
            </a:r>
            <a:r>
              <a:rPr lang="fa-IR" sz="3900" dirty="0" smtClean="0">
                <a:latin typeface="Calibri"/>
                <a:ea typeface="Calibri"/>
                <a:cs typeface="B Nazanin" panose="00000400000000000000" pitchFamily="2" charset="-78"/>
              </a:rPr>
              <a:t>تأکید بر ارزشیابی از شایستگی های پایه</a:t>
            </a:r>
            <a:endParaRPr lang="fa-IR" sz="39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38200" y="4648200"/>
            <a:ext cx="8077201" cy="9906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>
              <a:lnSpc>
                <a:spcPct val="107000"/>
              </a:lnSpc>
              <a:spcAft>
                <a:spcPts val="600"/>
              </a:spcAft>
            </a:pPr>
            <a:r>
              <a:rPr lang="fa-IR" sz="3900" dirty="0">
                <a:latin typeface="Calibri"/>
                <a:ea typeface="Calibri"/>
                <a:cs typeface="B Nazanin" panose="00000400000000000000" pitchFamily="2" charset="-78"/>
              </a:rPr>
              <a:t>- </a:t>
            </a:r>
            <a:r>
              <a:rPr lang="fa-IR" sz="3900" dirty="0" smtClean="0">
                <a:latin typeface="Calibri"/>
                <a:ea typeface="Calibri"/>
                <a:cs typeface="B Nazanin" panose="00000400000000000000" pitchFamily="2" charset="-78"/>
              </a:rPr>
              <a:t>به رسمیت شناختن تفاوت های فردی در ارزشیابی</a:t>
            </a:r>
            <a:endParaRPr lang="fa-IR" sz="39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38200" y="5562600"/>
            <a:ext cx="8077201" cy="9906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>
              <a:lnSpc>
                <a:spcPct val="107000"/>
              </a:lnSpc>
              <a:spcAft>
                <a:spcPts val="600"/>
              </a:spcAft>
            </a:pPr>
            <a:r>
              <a:rPr lang="fa-IR" sz="3900" dirty="0">
                <a:latin typeface="Calibri"/>
                <a:ea typeface="Calibri"/>
                <a:cs typeface="B Nazanin" panose="00000400000000000000" pitchFamily="2" charset="-78"/>
              </a:rPr>
              <a:t>- </a:t>
            </a:r>
            <a:r>
              <a:rPr lang="fa-IR" sz="3900" dirty="0" smtClean="0">
                <a:latin typeface="Calibri"/>
                <a:ea typeface="Calibri"/>
                <a:cs typeface="B Nazanin" panose="00000400000000000000" pitchFamily="2" charset="-78"/>
              </a:rPr>
              <a:t>بها دادن به پرسشگری متربیان</a:t>
            </a:r>
            <a:endParaRPr lang="fa-IR" sz="39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7943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1828800"/>
            <a:ext cx="8305800" cy="4800600"/>
          </a:xfrm>
        </p:spPr>
        <p:txBody>
          <a:bodyPr>
            <a:normAutofit fontScale="90000"/>
          </a:bodyPr>
          <a:lstStyle/>
          <a:p>
            <a:pPr algn="just" rtl="1">
              <a:lnSpc>
                <a:spcPct val="120000"/>
              </a:lnSpc>
              <a:spcAft>
                <a:spcPts val="1200"/>
              </a:spcAft>
            </a:pPr>
            <a:r>
              <a:rPr lang="fa-IR" sz="3100" dirty="0" smtClean="0">
                <a:latin typeface="Calibri"/>
                <a:ea typeface="Calibri"/>
                <a:cs typeface="B Lotus" pitchFamily="2" charset="-78"/>
              </a:rPr>
              <a:t/>
            </a:r>
            <a:br>
              <a:rPr lang="fa-IR" sz="3100" dirty="0" smtClean="0">
                <a:latin typeface="Calibri"/>
                <a:ea typeface="Calibri"/>
                <a:cs typeface="B Lotus" pitchFamily="2" charset="-78"/>
              </a:rPr>
            </a:br>
            <a:r>
              <a:rPr lang="fa-IR" sz="3100" dirty="0" smtClean="0">
                <a:latin typeface="Calibri"/>
                <a:ea typeface="Calibri"/>
                <a:cs typeface="B Lotus" pitchFamily="2" charset="-78"/>
              </a:rPr>
              <a:t/>
            </a:r>
            <a:br>
              <a:rPr lang="fa-IR" sz="3100" dirty="0" smtClean="0">
                <a:latin typeface="Calibri"/>
                <a:ea typeface="Calibri"/>
                <a:cs typeface="B Lotus" pitchFamily="2" charset="-78"/>
              </a:rPr>
            </a:br>
            <a:r>
              <a:rPr lang="fa-IR" sz="3100" dirty="0" smtClean="0">
                <a:latin typeface="Calibri"/>
                <a:ea typeface="Calibri"/>
                <a:cs typeface="B Lotus" pitchFamily="2" charset="-78"/>
              </a:rPr>
              <a:t/>
            </a:r>
            <a:br>
              <a:rPr lang="fa-IR" sz="3100" dirty="0" smtClean="0">
                <a:latin typeface="Calibri"/>
                <a:ea typeface="Calibri"/>
                <a:cs typeface="B Lotus" pitchFamily="2" charset="-78"/>
              </a:rPr>
            </a:br>
            <a:r>
              <a:rPr lang="fa-IR" sz="3100" dirty="0" smtClean="0">
                <a:latin typeface="Calibri"/>
                <a:ea typeface="Calibri"/>
                <a:cs typeface="B Lotus" pitchFamily="2" charset="-78"/>
              </a:rPr>
              <a:t/>
            </a:r>
            <a:br>
              <a:rPr lang="fa-IR" sz="3100" dirty="0" smtClean="0">
                <a:latin typeface="Calibri"/>
                <a:ea typeface="Calibri"/>
                <a:cs typeface="B Lotus" pitchFamily="2" charset="-78"/>
              </a:rPr>
            </a:br>
            <a:r>
              <a:rPr lang="fa-IR" sz="3100" dirty="0" smtClean="0">
                <a:latin typeface="Calibri"/>
                <a:ea typeface="Calibri"/>
                <a:cs typeface="B Lotus" pitchFamily="2" charset="-78"/>
              </a:rPr>
              <a:t/>
            </a:r>
            <a:br>
              <a:rPr lang="fa-IR" sz="3100" dirty="0" smtClean="0">
                <a:latin typeface="Calibri"/>
                <a:ea typeface="Calibri"/>
                <a:cs typeface="B Lotus" pitchFamily="2" charset="-78"/>
              </a:rPr>
            </a:br>
            <a:r>
              <a:rPr lang="fa-IR" sz="3100" dirty="0" smtClean="0">
                <a:latin typeface="Calibri"/>
                <a:ea typeface="Calibri"/>
                <a:cs typeface="B Lotus" pitchFamily="2" charset="-78"/>
              </a:rPr>
              <a:t/>
            </a:r>
            <a:br>
              <a:rPr lang="fa-IR" sz="3100" dirty="0" smtClean="0">
                <a:latin typeface="Calibri"/>
                <a:ea typeface="Calibri"/>
                <a:cs typeface="B Lotus" pitchFamily="2" charset="-78"/>
              </a:rPr>
            </a:br>
            <a:r>
              <a:rPr lang="fa-IR" sz="3100" dirty="0" smtClean="0">
                <a:latin typeface="Calibri"/>
                <a:ea typeface="Calibri"/>
                <a:cs typeface="B Lotus" pitchFamily="2" charset="-78"/>
              </a:rPr>
              <a:t/>
            </a:r>
            <a:br>
              <a:rPr lang="fa-IR" sz="3100" dirty="0" smtClean="0">
                <a:latin typeface="Calibri"/>
                <a:ea typeface="Calibri"/>
                <a:cs typeface="B Lotus" pitchFamily="2" charset="-78"/>
              </a:rPr>
            </a:br>
            <a:r>
              <a:rPr lang="fa-IR" sz="3100" dirty="0" smtClean="0">
                <a:latin typeface="Calibri"/>
                <a:ea typeface="Calibri"/>
                <a:cs typeface="B Lotus" pitchFamily="2" charset="-78"/>
              </a:rPr>
              <a:t/>
            </a:r>
            <a:br>
              <a:rPr lang="fa-IR" sz="3100" dirty="0" smtClean="0">
                <a:latin typeface="Calibri"/>
                <a:ea typeface="Calibri"/>
                <a:cs typeface="B Lotus" pitchFamily="2" charset="-78"/>
              </a:rPr>
            </a:br>
            <a:r>
              <a:rPr lang="fa-IR" dirty="0"/>
              <a:t/>
            </a:r>
            <a:br>
              <a:rPr lang="fa-IR" dirty="0"/>
            </a:br>
            <a:r>
              <a:rPr lang="fa-IR" sz="3100" dirty="0" smtClean="0">
                <a:latin typeface="Calibri"/>
                <a:ea typeface="Calibri"/>
                <a:cs typeface="B Lotus" pitchFamily="2" charset="-78"/>
              </a:rPr>
              <a:t/>
            </a:r>
            <a:br>
              <a:rPr lang="fa-IR" sz="3100" dirty="0" smtClean="0">
                <a:latin typeface="Calibri"/>
                <a:ea typeface="Calibri"/>
                <a:cs typeface="B Lotus" pitchFamily="2" charset="-78"/>
              </a:rPr>
            </a:br>
            <a:r>
              <a:rPr lang="fa-IR" sz="3600" dirty="0" smtClean="0">
                <a:latin typeface="Calibri"/>
                <a:ea typeface="Calibri"/>
                <a:cs typeface="B Nazanin" panose="00000400000000000000" pitchFamily="2" charset="-78"/>
              </a:rPr>
              <a:t>برنامه درسی به مجموعه فرصت های تربیتی نظام مند و طرح ریزی شده (از سطح ملی، منطقه ای و محلی تا مدرسه و کلاس درس) اطلاق می شود که متربیان برای کسب شایستگی های لازم جهت درک و اصلاح موقعیت در معرض آن قرار می گیرند تا با تکوین و تعالی پیوسته هویت خویش مرتبه قابل قبولی از آمادگی برای تحقق حیات طیبه در همه ابعاد را به دست آورند.</a:t>
            </a:r>
            <a:br>
              <a:rPr lang="fa-IR" sz="3600" dirty="0" smtClean="0">
                <a:latin typeface="Calibri"/>
                <a:ea typeface="Calibri"/>
                <a:cs typeface="B Nazanin" panose="00000400000000000000" pitchFamily="2" charset="-78"/>
              </a:rPr>
            </a:br>
            <a:r>
              <a:rPr lang="fa-IR" sz="3600" dirty="0" smtClean="0">
                <a:latin typeface="Calibri"/>
                <a:ea typeface="Calibri"/>
                <a:cs typeface="B Lotus" pitchFamily="2" charset="-78"/>
              </a:rPr>
              <a:t/>
            </a:r>
            <a:br>
              <a:rPr lang="fa-IR" sz="3600" dirty="0" smtClean="0">
                <a:latin typeface="Calibri"/>
                <a:ea typeface="Calibri"/>
                <a:cs typeface="B Lotus" pitchFamily="2" charset="-78"/>
              </a:rPr>
            </a:br>
            <a:r>
              <a:rPr lang="fa-IR" sz="3600" dirty="0" smtClean="0">
                <a:latin typeface="Calibri"/>
                <a:ea typeface="Calibri"/>
                <a:cs typeface="B Lotus" pitchFamily="2" charset="-78"/>
              </a:rPr>
              <a:t/>
            </a:r>
            <a:br>
              <a:rPr lang="fa-IR" sz="3600" dirty="0" smtClean="0">
                <a:latin typeface="Calibri"/>
                <a:ea typeface="Calibri"/>
                <a:cs typeface="B Lotus" pitchFamily="2" charset="-78"/>
              </a:rPr>
            </a:br>
            <a:r>
              <a:rPr lang="fa-IR" sz="3600" dirty="0" smtClean="0">
                <a:latin typeface="Calibri"/>
                <a:ea typeface="Calibri"/>
                <a:cs typeface="B Lotus" pitchFamily="2" charset="-78"/>
              </a:rPr>
              <a:t/>
            </a:r>
            <a:br>
              <a:rPr lang="fa-IR" sz="3600" dirty="0" smtClean="0">
                <a:latin typeface="Calibri"/>
                <a:ea typeface="Calibri"/>
                <a:cs typeface="B Lotus" pitchFamily="2" charset="-78"/>
              </a:rPr>
            </a:br>
            <a:r>
              <a:rPr lang="en-US" sz="3100" dirty="0" smtClean="0">
                <a:latin typeface="Calibri"/>
                <a:ea typeface="Calibri"/>
                <a:cs typeface="B Lotus" pitchFamily="2" charset="-78"/>
              </a:rPr>
              <a:t/>
            </a:r>
            <a:br>
              <a:rPr lang="en-US" sz="3100" dirty="0" smtClean="0">
                <a:latin typeface="Calibri"/>
                <a:ea typeface="Calibri"/>
                <a:cs typeface="B Lotus" pitchFamily="2" charset="-78"/>
              </a:rPr>
            </a:br>
            <a:r>
              <a:rPr lang="fa-IR" sz="3100" dirty="0" smtClean="0">
                <a:latin typeface="Calibri"/>
                <a:ea typeface="Calibri"/>
                <a:cs typeface="B Lotus" pitchFamily="2" charset="-78"/>
              </a:rPr>
              <a:t/>
            </a:r>
            <a:br>
              <a:rPr lang="fa-IR" sz="3100" dirty="0" smtClean="0">
                <a:latin typeface="Calibri"/>
                <a:ea typeface="Calibri"/>
                <a:cs typeface="B Lotus" pitchFamily="2" charset="-78"/>
              </a:rPr>
            </a:br>
            <a:r>
              <a:rPr lang="en-US" sz="3100" dirty="0" smtClean="0">
                <a:latin typeface="Calibri"/>
                <a:ea typeface="Calibri"/>
                <a:cs typeface="B Lotus" pitchFamily="2" charset="-78"/>
              </a:rPr>
              <a:t/>
            </a:r>
            <a:br>
              <a:rPr lang="en-US" sz="3100" dirty="0" smtClean="0">
                <a:latin typeface="Calibri"/>
                <a:ea typeface="Calibri"/>
                <a:cs typeface="B Lotus" pitchFamily="2" charset="-78"/>
              </a:rPr>
            </a:br>
            <a:r>
              <a:rPr lang="fa-IR" sz="2700" dirty="0" smtClean="0">
                <a:latin typeface="Calibri"/>
                <a:ea typeface="Calibri"/>
                <a:cs typeface="B Lotus" pitchFamily="2" charset="-78"/>
              </a:rPr>
              <a:t/>
            </a:r>
            <a:br>
              <a:rPr lang="fa-IR" sz="2700" dirty="0" smtClean="0">
                <a:latin typeface="Calibri"/>
                <a:ea typeface="Calibri"/>
                <a:cs typeface="B Lotus" pitchFamily="2" charset="-78"/>
              </a:rPr>
            </a:br>
            <a:r>
              <a:rPr lang="fa-IR" sz="2700" dirty="0" smtClean="0">
                <a:latin typeface="Calibri"/>
                <a:ea typeface="Calibri"/>
                <a:cs typeface="B Lotus" pitchFamily="2" charset="-78"/>
              </a:rPr>
              <a:t/>
            </a:r>
            <a:br>
              <a:rPr lang="fa-IR" sz="2700" dirty="0" smtClean="0">
                <a:latin typeface="Calibri"/>
                <a:ea typeface="Calibri"/>
                <a:cs typeface="B Lotus" pitchFamily="2" charset="-78"/>
              </a:rPr>
            </a:br>
            <a:r>
              <a:rPr lang="en-US" sz="3200" dirty="0" smtClean="0">
                <a:latin typeface="Calibri"/>
                <a:ea typeface="Calibri"/>
                <a:cs typeface="Arial"/>
              </a:rPr>
              <a:t/>
            </a:r>
            <a:br>
              <a:rPr lang="en-US" sz="3200" dirty="0" smtClean="0">
                <a:latin typeface="Calibri"/>
                <a:ea typeface="Calibri"/>
                <a:cs typeface="Arial"/>
              </a:rPr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799" y="76200"/>
            <a:ext cx="8001001" cy="18288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/>
            <a: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  <a:t/>
            </a:r>
            <a:b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</a:br>
            <a: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  <a:t/>
            </a:r>
            <a:b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</a:br>
            <a:r>
              <a:rPr lang="fa-IR" sz="12000" dirty="0" smtClean="0">
                <a:latin typeface="Calibri"/>
                <a:ea typeface="Calibri"/>
                <a:cs typeface="B Lotus" pitchFamily="2" charset="-78"/>
                <a:sym typeface="Wingdings 2"/>
              </a:rPr>
              <a:t/>
            </a:r>
            <a:br>
              <a:rPr lang="fa-IR" sz="12000" dirty="0" smtClean="0">
                <a:latin typeface="Calibri"/>
                <a:ea typeface="Calibri"/>
                <a:cs typeface="B Lotus" pitchFamily="2" charset="-78"/>
                <a:sym typeface="Wingdings 2"/>
              </a:rPr>
            </a:br>
            <a:r>
              <a:rPr lang="fa-IR" sz="12000" b="1" dirty="0">
                <a:latin typeface="Calibri"/>
                <a:ea typeface="Calibri"/>
                <a:cs typeface="B Nazanin" panose="00000400000000000000" pitchFamily="2" charset="-78"/>
              </a:rPr>
              <a:t>بخش اول: </a:t>
            </a:r>
            <a:r>
              <a:rPr lang="fa-IR" sz="12000" b="1" dirty="0" smtClean="0">
                <a:latin typeface="Calibri"/>
                <a:ea typeface="Calibri"/>
                <a:cs typeface="B Nazanin" panose="00000400000000000000" pitchFamily="2" charset="-78"/>
              </a:rPr>
              <a:t>مفهوم </a:t>
            </a:r>
            <a:r>
              <a:rPr lang="fa-IR" sz="12000" b="1" dirty="0">
                <a:latin typeface="Calibri"/>
                <a:ea typeface="Calibri"/>
                <a:cs typeface="B Nazanin" panose="00000400000000000000" pitchFamily="2" charset="-78"/>
              </a:rPr>
              <a:t>و قلمرو زیرنظام برنامه درسی</a:t>
            </a:r>
            <a:endParaRPr lang="en-US" sz="12000" b="1" dirty="0">
              <a:latin typeface="Calibri"/>
              <a:ea typeface="Calibri"/>
              <a:cs typeface="B Nazanin" panose="00000400000000000000" pitchFamily="2" charset="-78"/>
            </a:endParaRPr>
          </a:p>
          <a:p>
            <a:pPr algn="just" rtl="1"/>
            <a:r>
              <a:rPr lang="fa-IR" sz="12800" dirty="0">
                <a:latin typeface="Calibri"/>
                <a:ea typeface="Calibri"/>
                <a:cs typeface="B Lotus" pitchFamily="2" charset="-78"/>
              </a:rPr>
              <a:t/>
            </a:r>
            <a:br>
              <a:rPr lang="fa-IR" sz="12800" dirty="0">
                <a:latin typeface="Calibri"/>
                <a:ea typeface="Calibri"/>
                <a:cs typeface="B Lotus" pitchFamily="2" charset="-78"/>
              </a:rPr>
            </a:br>
            <a:r>
              <a:rPr lang="fa-IR" sz="12800" b="1" dirty="0">
                <a:latin typeface="Calibri"/>
                <a:ea typeface="Calibri"/>
                <a:cs typeface="B Nazanin" panose="00000400000000000000" pitchFamily="2" charset="-78"/>
              </a:rPr>
              <a:t>1- تعریف:</a:t>
            </a:r>
            <a:endParaRPr lang="en-US" sz="12800" b="1" dirty="0">
              <a:latin typeface="Calibri"/>
              <a:ea typeface="Calibri"/>
              <a:cs typeface="B Nazanin" panose="00000400000000000000" pitchFamily="2" charset="-78"/>
            </a:endParaRPr>
          </a:p>
          <a:p>
            <a:pPr algn="r" rtl="1">
              <a:lnSpc>
                <a:spcPct val="107000"/>
              </a:lnSpc>
              <a:spcAft>
                <a:spcPts val="600"/>
              </a:spcAft>
            </a:pPr>
            <a:r>
              <a:rPr lang="fa-IR" sz="3600" dirty="0" smtClean="0">
                <a:latin typeface="Calibri"/>
                <a:ea typeface="Calibri"/>
                <a:cs typeface="B Lotus" pitchFamily="2" charset="-78"/>
                <a:sym typeface="Wingdings 2"/>
              </a:rPr>
              <a:t/>
            </a:r>
            <a:br>
              <a:rPr lang="fa-IR" sz="3600" dirty="0" smtClean="0">
                <a:latin typeface="Calibri"/>
                <a:ea typeface="Calibri"/>
                <a:cs typeface="B Lotus" pitchFamily="2" charset="-78"/>
                <a:sym typeface="Wingdings 2"/>
              </a:rPr>
            </a:br>
            <a:r>
              <a:rPr lang="fa-IR" sz="2700" dirty="0" smtClean="0">
                <a:latin typeface="Calibri"/>
                <a:ea typeface="Calibri"/>
                <a:cs typeface="B Lotus" pitchFamily="2" charset="-78"/>
              </a:rPr>
              <a:t/>
            </a:r>
            <a:br>
              <a:rPr lang="fa-IR" sz="2700" dirty="0" smtClean="0">
                <a:latin typeface="Calibri"/>
                <a:ea typeface="Calibri"/>
                <a:cs typeface="B Lotus" pitchFamily="2" charset="-78"/>
              </a:rPr>
            </a:br>
            <a:r>
              <a:rPr lang="en-US" sz="2700" dirty="0" smtClean="0">
                <a:latin typeface="Calibri"/>
                <a:ea typeface="Calibri"/>
                <a:cs typeface="B Lotus" pitchFamily="2" charset="-78"/>
              </a:rPr>
              <a:t/>
            </a:r>
            <a:br>
              <a:rPr lang="en-US" sz="2700" dirty="0" smtClean="0">
                <a:latin typeface="Calibri"/>
                <a:ea typeface="Calibri"/>
                <a:cs typeface="B Lotus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6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599" y="304800"/>
            <a:ext cx="8001001" cy="990600"/>
          </a:xfrm>
        </p:spPr>
        <p:txBody>
          <a:bodyPr>
            <a:normAutofit fontScale="90000"/>
          </a:bodyPr>
          <a:lstStyle/>
          <a:p>
            <a:pPr algn="r" rtl="1">
              <a:lnSpc>
                <a:spcPct val="107000"/>
              </a:lnSpc>
              <a:spcAft>
                <a:spcPts val="600"/>
              </a:spcAft>
            </a:pPr>
            <a: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  <a:t/>
            </a:r>
            <a:b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</a:br>
            <a: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  <a:t/>
            </a:r>
            <a:b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</a:br>
            <a: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  <a:t/>
            </a:r>
            <a:b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</a:br>
            <a:r>
              <a:rPr lang="fa-IR" sz="3800" b="1" dirty="0">
                <a:latin typeface="Calibri"/>
                <a:ea typeface="Calibri"/>
                <a:cs typeface="B Nazanin" panose="00000400000000000000" pitchFamily="2" charset="-78"/>
                <a:sym typeface="Wingdings 2"/>
              </a:rPr>
              <a:t>2-</a:t>
            </a:r>
            <a:r>
              <a:rPr lang="fa-IR" sz="3800" b="1" dirty="0" smtClean="0">
                <a:latin typeface="Calibri"/>
                <a:ea typeface="Calibri"/>
                <a:cs typeface="B Nazanin" panose="00000400000000000000" pitchFamily="2" charset="-78"/>
                <a:sym typeface="Wingdings 2"/>
              </a:rPr>
              <a:t> ابعاد نظام برنامه درسی </a:t>
            </a:r>
            <a:r>
              <a:rPr lang="fa-IR" sz="3600" dirty="0" smtClean="0">
                <a:latin typeface="Calibri"/>
                <a:ea typeface="Calibri"/>
                <a:cs typeface="B Lotus" pitchFamily="2" charset="-78"/>
                <a:sym typeface="Wingdings 2"/>
              </a:rPr>
              <a:t/>
            </a:r>
            <a:br>
              <a:rPr lang="fa-IR" sz="3600" dirty="0" smtClean="0">
                <a:latin typeface="Calibri"/>
                <a:ea typeface="Calibri"/>
                <a:cs typeface="B Lotus" pitchFamily="2" charset="-78"/>
                <a:sym typeface="Wingdings 2"/>
              </a:rPr>
            </a:br>
            <a:r>
              <a:rPr lang="fa-IR" sz="2700" dirty="0" smtClean="0">
                <a:latin typeface="Calibri"/>
                <a:ea typeface="Calibri"/>
                <a:cs typeface="B Lotus" pitchFamily="2" charset="-78"/>
              </a:rPr>
              <a:t/>
            </a:r>
            <a:br>
              <a:rPr lang="fa-IR" sz="2700" dirty="0" smtClean="0">
                <a:latin typeface="Calibri"/>
                <a:ea typeface="Calibri"/>
                <a:cs typeface="B Lotus" pitchFamily="2" charset="-78"/>
              </a:rPr>
            </a:br>
            <a:r>
              <a:rPr lang="en-US" sz="2700" dirty="0" smtClean="0">
                <a:latin typeface="Calibri"/>
                <a:ea typeface="Calibri"/>
                <a:cs typeface="B Lotus" pitchFamily="2" charset="-78"/>
              </a:rPr>
              <a:t/>
            </a:r>
            <a:br>
              <a:rPr lang="en-US" sz="2700" dirty="0" smtClean="0">
                <a:latin typeface="Calibri"/>
                <a:ea typeface="Calibri"/>
                <a:cs typeface="B Lotus" pitchFamily="2" charset="-78"/>
              </a:rPr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400" y="1295400"/>
            <a:ext cx="8001001" cy="533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justLow" rtl="1">
              <a:lnSpc>
                <a:spcPct val="170000"/>
              </a:lnSpc>
              <a:spcAft>
                <a:spcPts val="600"/>
              </a:spcAft>
              <a:buFontTx/>
              <a:buChar char="-"/>
            </a:pPr>
            <a:r>
              <a:rPr lang="fa-IR" sz="14400" b="1" dirty="0" smtClean="0">
                <a:latin typeface="Calibri"/>
                <a:ea typeface="Calibri"/>
                <a:cs typeface="B Nazanin" panose="00000400000000000000" pitchFamily="2" charset="-78"/>
              </a:rPr>
              <a:t>طراحی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: نقشه حاکم بر برنامه درسی (</a:t>
            </a:r>
            <a:r>
              <a:rPr lang="fa-IR" sz="14400" dirty="0">
                <a:latin typeface="Calibri"/>
                <a:ea typeface="Calibri"/>
                <a:cs typeface="B Nazanin" panose="00000400000000000000" pitchFamily="2" charset="-78"/>
              </a:rPr>
              <a:t>سند برنامه درسی ملی) که در آن 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عناصر 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برنامه</a:t>
            </a:r>
            <a:r>
              <a:rPr lang="en-US" sz="14400" dirty="0" smtClean="0">
                <a:latin typeface="Calibri"/>
                <a:ea typeface="Calibri"/>
                <a:cs typeface="B Nazanin" panose="00000400000000000000" pitchFamily="2" charset="-78"/>
              </a:rPr>
              <a:t> 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درسی </a:t>
            </a:r>
            <a:r>
              <a:rPr lang="fa-IR" sz="14400" dirty="0" smtClean="0">
                <a:latin typeface="Calibri"/>
                <a:ea typeface="Calibri"/>
                <a:cs typeface="B Nazanin" panose="00000400000000000000" pitchFamily="2" charset="-78"/>
              </a:rPr>
              <a:t>مانندتشخیص نیاز، تدوین اهداف، انتخاب محتوا، سازماندهی محتوا، راهبردهای تدریس/ فرصت ها و فعالیت های یادگیری، سنجش و پیشرفت تحصیلی و زمان تعیین و تکلیف می شود.</a:t>
            </a:r>
          </a:p>
          <a:p>
            <a:pPr algn="just" rtl="1">
              <a:lnSpc>
                <a:spcPct val="107000"/>
              </a:lnSpc>
              <a:spcAft>
                <a:spcPts val="600"/>
              </a:spcAft>
            </a:pPr>
            <a:r>
              <a:rPr lang="en-US" sz="3700" dirty="0">
                <a:latin typeface="Calibri"/>
                <a:ea typeface="Calibri"/>
                <a:cs typeface="B Nazanin" panose="00000400000000000000" pitchFamily="2" charset="-78"/>
              </a:rPr>
              <a:t/>
            </a:r>
            <a:br>
              <a:rPr lang="en-US" sz="3700" dirty="0">
                <a:latin typeface="Calibri"/>
                <a:ea typeface="Calibri"/>
                <a:cs typeface="B Nazanin" panose="00000400000000000000" pitchFamily="2" charset="-78"/>
              </a:rPr>
            </a:br>
            <a:endParaRPr lang="en-US" sz="37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8017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304800"/>
            <a:ext cx="8001001" cy="63246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just" rtl="1">
              <a:lnSpc>
                <a:spcPct val="170000"/>
              </a:lnSpc>
              <a:spcAft>
                <a:spcPts val="600"/>
              </a:spcAft>
              <a:buFontTx/>
              <a:buChar char="-"/>
            </a:pPr>
            <a:r>
              <a:rPr lang="fa-IR" sz="6500" b="1" dirty="0" smtClean="0">
                <a:latin typeface="Calibri"/>
                <a:ea typeface="Calibri"/>
                <a:cs typeface="B Nazanin" panose="00000400000000000000" pitchFamily="2" charset="-78"/>
              </a:rPr>
              <a:t>تدوین: </a:t>
            </a:r>
            <a:r>
              <a:rPr lang="fa-IR" sz="6500" dirty="0" smtClean="0">
                <a:latin typeface="Calibri"/>
                <a:ea typeface="Calibri"/>
                <a:cs typeface="B Nazanin" panose="00000400000000000000" pitchFamily="2" charset="-78"/>
              </a:rPr>
              <a:t>ناظر به فرایند ساخت و تولید برنامه درسی است.</a:t>
            </a:r>
          </a:p>
          <a:p>
            <a:pPr algn="just" rtl="1">
              <a:lnSpc>
                <a:spcPct val="170000"/>
              </a:lnSpc>
              <a:spcAft>
                <a:spcPts val="600"/>
              </a:spcAft>
            </a:pPr>
            <a:endParaRPr lang="fa-IR" sz="6500" dirty="0" smtClean="0">
              <a:latin typeface="Calibri"/>
              <a:ea typeface="Calibri"/>
              <a:cs typeface="B Nazanin" panose="00000400000000000000" pitchFamily="2" charset="-78"/>
            </a:endParaRPr>
          </a:p>
          <a:p>
            <a:pPr marL="571500" indent="-571500" algn="just" rtl="1">
              <a:lnSpc>
                <a:spcPct val="170000"/>
              </a:lnSpc>
              <a:spcAft>
                <a:spcPts val="600"/>
              </a:spcAft>
              <a:buFontTx/>
              <a:buChar char="-"/>
            </a:pPr>
            <a:r>
              <a:rPr lang="fa-IR" sz="6500" b="1" dirty="0" smtClean="0">
                <a:latin typeface="Calibri"/>
                <a:ea typeface="Calibri"/>
                <a:cs typeface="B Nazanin" panose="00000400000000000000" pitchFamily="2" charset="-78"/>
              </a:rPr>
              <a:t>اجرا: </a:t>
            </a:r>
            <a:r>
              <a:rPr lang="fa-IR" sz="6500" dirty="0" smtClean="0">
                <a:latin typeface="Calibri"/>
                <a:ea typeface="Calibri"/>
                <a:cs typeface="B Nazanin" panose="00000400000000000000" pitchFamily="2" charset="-78"/>
              </a:rPr>
              <a:t>ناظر به عملیاتی ساختن برنامه درسی در مدرسه است.</a:t>
            </a:r>
          </a:p>
          <a:p>
            <a:pPr marL="571500" indent="-571500" algn="just" rtl="1">
              <a:lnSpc>
                <a:spcPct val="170000"/>
              </a:lnSpc>
              <a:spcAft>
                <a:spcPts val="600"/>
              </a:spcAft>
              <a:buFontTx/>
              <a:buChar char="-"/>
            </a:pPr>
            <a:endParaRPr lang="fa-IR" sz="6500" dirty="0" smtClean="0">
              <a:latin typeface="Calibri"/>
              <a:ea typeface="Calibri"/>
              <a:cs typeface="B Nazanin" panose="00000400000000000000" pitchFamily="2" charset="-78"/>
            </a:endParaRPr>
          </a:p>
          <a:p>
            <a:pPr marL="571500" indent="-571500" algn="just" rtl="1">
              <a:lnSpc>
                <a:spcPct val="170000"/>
              </a:lnSpc>
              <a:spcAft>
                <a:spcPts val="600"/>
              </a:spcAft>
              <a:buFontTx/>
              <a:buChar char="-"/>
            </a:pPr>
            <a:r>
              <a:rPr lang="fa-IR" sz="6500" b="1" dirty="0" smtClean="0">
                <a:latin typeface="Calibri"/>
                <a:ea typeface="Calibri"/>
                <a:cs typeface="B Nazanin" panose="00000400000000000000" pitchFamily="2" charset="-78"/>
              </a:rPr>
              <a:t>ارزشیابی: </a:t>
            </a:r>
            <a:r>
              <a:rPr lang="fa-IR" sz="6500" dirty="0" smtClean="0">
                <a:latin typeface="Calibri"/>
                <a:ea typeface="Calibri"/>
                <a:cs typeface="B Nazanin" panose="00000400000000000000" pitchFamily="2" charset="-78"/>
              </a:rPr>
              <a:t>ناظر به دریافت داده های معتبر برای بازسازی و به سازی مداوم برنامه درسی است.</a:t>
            </a:r>
          </a:p>
          <a:p>
            <a:pPr algn="just" rtl="1">
              <a:lnSpc>
                <a:spcPct val="107000"/>
              </a:lnSpc>
              <a:spcAft>
                <a:spcPts val="600"/>
              </a:spcAft>
            </a:pPr>
            <a:r>
              <a:rPr lang="en-US" sz="3700" dirty="0">
                <a:latin typeface="Calibri"/>
                <a:ea typeface="Calibri"/>
                <a:cs typeface="B Nazanin" panose="00000400000000000000" pitchFamily="2" charset="-78"/>
              </a:rPr>
              <a:t/>
            </a:r>
            <a:br>
              <a:rPr lang="en-US" sz="3700" dirty="0">
                <a:latin typeface="Calibri"/>
                <a:ea typeface="Calibri"/>
                <a:cs typeface="B Nazanin" panose="00000400000000000000" pitchFamily="2" charset="-78"/>
              </a:rPr>
            </a:br>
            <a:endParaRPr lang="en-US" sz="37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9899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599" y="304800"/>
            <a:ext cx="8001001" cy="990600"/>
          </a:xfrm>
        </p:spPr>
        <p:txBody>
          <a:bodyPr>
            <a:normAutofit fontScale="90000"/>
          </a:bodyPr>
          <a:lstStyle/>
          <a:p>
            <a:pPr algn="r" rtl="1">
              <a:lnSpc>
                <a:spcPct val="107000"/>
              </a:lnSpc>
              <a:spcAft>
                <a:spcPts val="600"/>
              </a:spcAft>
            </a:pPr>
            <a: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  <a:t/>
            </a:r>
            <a:b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</a:br>
            <a: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  <a:t/>
            </a:r>
            <a:b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</a:br>
            <a: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  <a:t/>
            </a:r>
            <a:br>
              <a:rPr lang="fa-IR" sz="2700" dirty="0" smtClean="0">
                <a:latin typeface="Calibri"/>
                <a:ea typeface="Calibri"/>
                <a:cs typeface="B Lotus" pitchFamily="2" charset="-78"/>
                <a:sym typeface="Wingdings 2"/>
              </a:rPr>
            </a:br>
            <a:r>
              <a:rPr lang="fa-IR" sz="3800" b="1" dirty="0" smtClean="0">
                <a:latin typeface="Calibri"/>
                <a:ea typeface="Calibri"/>
                <a:cs typeface="B Nazanin" panose="00000400000000000000" pitchFamily="2" charset="-78"/>
                <a:sym typeface="Wingdings 2"/>
              </a:rPr>
              <a:t>3- رابطه زیر نظام برنامه درسی با دیگر زیر نظامها</a:t>
            </a:r>
            <a:r>
              <a:rPr lang="fa-IR" sz="3600" dirty="0" smtClean="0">
                <a:latin typeface="Calibri"/>
                <a:ea typeface="Calibri"/>
                <a:cs typeface="B Lotus" pitchFamily="2" charset="-78"/>
                <a:sym typeface="Wingdings 2"/>
              </a:rPr>
              <a:t/>
            </a:r>
            <a:br>
              <a:rPr lang="fa-IR" sz="3600" dirty="0" smtClean="0">
                <a:latin typeface="Calibri"/>
                <a:ea typeface="Calibri"/>
                <a:cs typeface="B Lotus" pitchFamily="2" charset="-78"/>
                <a:sym typeface="Wingdings 2"/>
              </a:rPr>
            </a:br>
            <a:r>
              <a:rPr lang="fa-IR" sz="2700" dirty="0" smtClean="0">
                <a:latin typeface="Calibri"/>
                <a:ea typeface="Calibri"/>
                <a:cs typeface="B Lotus" pitchFamily="2" charset="-78"/>
              </a:rPr>
              <a:t/>
            </a:r>
            <a:br>
              <a:rPr lang="fa-IR" sz="2700" dirty="0" smtClean="0">
                <a:latin typeface="Calibri"/>
                <a:ea typeface="Calibri"/>
                <a:cs typeface="B Lotus" pitchFamily="2" charset="-78"/>
              </a:rPr>
            </a:br>
            <a:r>
              <a:rPr lang="en-US" sz="2700" dirty="0" smtClean="0">
                <a:latin typeface="Calibri"/>
                <a:ea typeface="Calibri"/>
                <a:cs typeface="B Lotus" pitchFamily="2" charset="-78"/>
              </a:rPr>
              <a:t/>
            </a:r>
            <a:br>
              <a:rPr lang="en-US" sz="2700" dirty="0" smtClean="0">
                <a:latin typeface="Calibri"/>
                <a:ea typeface="Calibri"/>
                <a:cs typeface="B Lotus" pitchFamily="2" charset="-78"/>
              </a:rPr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400" y="1295400"/>
            <a:ext cx="8001001" cy="762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  <a:buFontTx/>
              <a:buChar char="-"/>
            </a:pPr>
            <a:r>
              <a:rPr lang="fa-IR" sz="3600" dirty="0" smtClean="0">
                <a:latin typeface="Calibri"/>
                <a:ea typeface="Calibri"/>
                <a:cs typeface="B Nazanin" panose="00000400000000000000" pitchFamily="2" charset="-78"/>
              </a:rPr>
              <a:t>برنامه درسی قلب دیگر زیر نظامها است.</a:t>
            </a:r>
            <a:endParaRPr lang="en-US" sz="37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14400" y="2819400"/>
            <a:ext cx="8001001" cy="762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>
              <a:lnSpc>
                <a:spcPct val="107000"/>
              </a:lnSpc>
              <a:spcAft>
                <a:spcPts val="600"/>
              </a:spcAft>
            </a:pPr>
            <a:r>
              <a:rPr lang="fa-IR" sz="3600" b="1" dirty="0" smtClean="0">
                <a:latin typeface="Calibri"/>
                <a:ea typeface="Calibri"/>
                <a:cs typeface="B Nazanin" panose="00000400000000000000" pitchFamily="2" charset="-78"/>
              </a:rPr>
              <a:t>4- برنامه درسی چند وجهی (ساختار مثلثی)</a:t>
            </a:r>
            <a:endParaRPr lang="en-US" sz="3700" b="1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14400" y="3767667"/>
            <a:ext cx="8001001" cy="30141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>
              <a:lnSpc>
                <a:spcPct val="150000"/>
              </a:lnSpc>
              <a:spcAft>
                <a:spcPts val="600"/>
              </a:spcAft>
            </a:pPr>
            <a:r>
              <a:rPr lang="fa-IR" sz="3600" dirty="0" smtClean="0">
                <a:latin typeface="Calibri"/>
                <a:ea typeface="Calibri"/>
                <a:cs typeface="B Nazanin" panose="00000400000000000000" pitchFamily="2" charset="-78"/>
              </a:rPr>
              <a:t>- الزامی یا تجویزی: بخشی از برنامه درسی که برای پرورش هویت مشترک متربیان کاربرد دارد ناظر به قابلیت ها و شایستگی های پایه</a:t>
            </a:r>
            <a:endParaRPr lang="en-US" sz="37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9005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228601"/>
            <a:ext cx="8001001" cy="32766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just" rtl="1">
              <a:lnSpc>
                <a:spcPct val="107000"/>
              </a:lnSpc>
              <a:spcAft>
                <a:spcPts val="600"/>
              </a:spcAft>
              <a:buFontTx/>
              <a:buChar char="-"/>
            </a:pPr>
            <a:r>
              <a:rPr lang="fa-IR" sz="2800" dirty="0" smtClean="0">
                <a:latin typeface="Calibri"/>
                <a:ea typeface="Calibri"/>
                <a:cs typeface="B Titr" panose="00000700000000000000" pitchFamily="2" charset="-78"/>
              </a:rPr>
              <a:t>انتخابی یا نیمه تجویزی</a:t>
            </a:r>
            <a:r>
              <a:rPr lang="fa-IR" sz="3600" dirty="0" smtClean="0">
                <a:latin typeface="Calibri"/>
                <a:ea typeface="Calibri"/>
                <a:cs typeface="B Nazanin" panose="00000400000000000000" pitchFamily="2" charset="-78"/>
              </a:rPr>
              <a:t>: بخشی از برنامه درسی که علاوه بر تربیت به پرورش هویت مشترک متربیان، پرورش هویت اختصاصی آنان در ----- در کانون توجه قرار می گیرد. </a:t>
            </a:r>
            <a:r>
              <a:rPr lang="fa-IR" sz="3000" dirty="0" smtClean="0">
                <a:latin typeface="Calibri"/>
                <a:ea typeface="Calibri"/>
                <a:cs typeface="B Nazanin" panose="00000400000000000000" pitchFamily="2" charset="-78"/>
              </a:rPr>
              <a:t>(توجه به تفاوت های فردی، هدایت تحصیلی و شغلی و ...)</a:t>
            </a:r>
            <a:endParaRPr lang="en-US" sz="30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3200401"/>
            <a:ext cx="8077201" cy="3505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>
              <a:lnSpc>
                <a:spcPct val="150000"/>
              </a:lnSpc>
              <a:spcAft>
                <a:spcPts val="600"/>
              </a:spcAft>
            </a:pPr>
            <a:r>
              <a:rPr lang="fa-IR" sz="3600" dirty="0" smtClean="0">
                <a:latin typeface="Calibri"/>
                <a:ea typeface="Calibri"/>
                <a:cs typeface="B Nazanin" panose="00000400000000000000" pitchFamily="2" charset="-78"/>
              </a:rPr>
              <a:t>- </a:t>
            </a:r>
            <a:r>
              <a:rPr lang="fa-IR" sz="2800" dirty="0" smtClean="0">
                <a:latin typeface="Calibri"/>
                <a:ea typeface="Calibri"/>
                <a:cs typeface="B Titr" panose="00000700000000000000" pitchFamily="2" charset="-78"/>
              </a:rPr>
              <a:t>اختیاری یا غیرتجویزی: </a:t>
            </a:r>
            <a:r>
              <a:rPr lang="fa-IR" sz="3600" dirty="0" smtClean="0">
                <a:latin typeface="Calibri"/>
                <a:ea typeface="Calibri"/>
                <a:cs typeface="B Nazanin" panose="00000400000000000000" pitchFamily="2" charset="-78"/>
              </a:rPr>
              <a:t>برخی از حوزه ها یا فعالیتهای یادگیری در برنامه درسی که کاملاً تحت تأثیر موقعیت های خاص زمانی، مکانی و انسانی اختصاصاً برای پرورش هویت های اختصاصی کاربرد دارد.</a:t>
            </a:r>
            <a:endParaRPr lang="en-US" sz="36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0148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380999"/>
            <a:ext cx="8001001" cy="144780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>
              <a:lnSpc>
                <a:spcPct val="107000"/>
              </a:lnSpc>
              <a:spcAft>
                <a:spcPts val="600"/>
              </a:spcAft>
            </a:pPr>
            <a:r>
              <a:rPr lang="fa-IR" sz="3600" b="1" dirty="0" smtClean="0">
                <a:latin typeface="Calibri"/>
                <a:ea typeface="Calibri"/>
                <a:cs typeface="B Nazanin" panose="00000400000000000000" pitchFamily="2" charset="-78"/>
              </a:rPr>
              <a:t>5- مهمترین چرخش های تحولی در زیر نظام برنامه درسی</a:t>
            </a:r>
            <a:endParaRPr lang="en-US" sz="3000" b="1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1905001"/>
            <a:ext cx="8077201" cy="213642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>
              <a:lnSpc>
                <a:spcPct val="150000"/>
              </a:lnSpc>
              <a:spcAft>
                <a:spcPts val="600"/>
              </a:spcAft>
            </a:pPr>
            <a:r>
              <a:rPr lang="fa-IR" sz="3600" dirty="0" smtClean="0">
                <a:latin typeface="Calibri"/>
                <a:ea typeface="Calibri"/>
                <a:cs typeface="B Nazanin" panose="00000400000000000000" pitchFamily="2" charset="-78"/>
              </a:rPr>
              <a:t>- </a:t>
            </a:r>
            <a:r>
              <a:rPr lang="fa-IR" sz="3900" dirty="0" smtClean="0">
                <a:latin typeface="Calibri"/>
                <a:ea typeface="Calibri"/>
                <a:cs typeface="B Nazanin" panose="00000400000000000000" pitchFamily="2" charset="-78"/>
              </a:rPr>
              <a:t>از برنامه درسی موضوع محور به برنامه درسی مبتنی بر ساحتهای تربیت برای کسب شایستگی ها</a:t>
            </a:r>
            <a:endParaRPr lang="en-US" sz="39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4188179"/>
            <a:ext cx="8077201" cy="266982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>
              <a:lnSpc>
                <a:spcPct val="150000"/>
              </a:lnSpc>
              <a:spcAft>
                <a:spcPts val="600"/>
              </a:spcAft>
            </a:pPr>
            <a:r>
              <a:rPr lang="fa-IR" sz="3600" dirty="0" smtClean="0">
                <a:latin typeface="Calibri"/>
                <a:ea typeface="Calibri"/>
                <a:cs typeface="B Nazanin" panose="00000400000000000000" pitchFamily="2" charset="-78"/>
              </a:rPr>
              <a:t>- </a:t>
            </a:r>
            <a:r>
              <a:rPr lang="fa-IR" sz="3900" dirty="0" smtClean="0">
                <a:latin typeface="Calibri"/>
                <a:ea typeface="Calibri"/>
                <a:cs typeface="B Nazanin" panose="00000400000000000000" pitchFamily="2" charset="-78"/>
              </a:rPr>
              <a:t>از برنامه درسی نتیجه محور به برنامه درسی پیامد محور (تحقق شایستگی ها در سطح محصول، برون داد و پیامد)</a:t>
            </a:r>
            <a:endParaRPr lang="en-US" sz="39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03014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38200" y="606779"/>
            <a:ext cx="8077201" cy="259362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>
              <a:lnSpc>
                <a:spcPct val="150000"/>
              </a:lnSpc>
              <a:spcAft>
                <a:spcPts val="600"/>
              </a:spcAft>
            </a:pPr>
            <a:r>
              <a:rPr lang="fa-IR" sz="3600" dirty="0" smtClean="0">
                <a:latin typeface="Calibri"/>
                <a:ea typeface="Calibri"/>
                <a:cs typeface="B Nazanin" panose="00000400000000000000" pitchFamily="2" charset="-78"/>
              </a:rPr>
              <a:t>- </a:t>
            </a:r>
            <a:r>
              <a:rPr lang="fa-IR" sz="3900" dirty="0" smtClean="0">
                <a:latin typeface="Calibri"/>
                <a:ea typeface="Calibri"/>
                <a:cs typeface="B Nazanin" panose="00000400000000000000" pitchFamily="2" charset="-78"/>
              </a:rPr>
              <a:t>از یادگیری موضوعات به فرایند دستیابی به اندیشه ورزی و درک معنا</a:t>
            </a:r>
            <a:endParaRPr lang="en-US" sz="39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3505200"/>
            <a:ext cx="8077201" cy="3124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>
              <a:lnSpc>
                <a:spcPct val="150000"/>
              </a:lnSpc>
              <a:spcAft>
                <a:spcPts val="600"/>
              </a:spcAft>
            </a:pPr>
            <a:r>
              <a:rPr lang="fa-IR" sz="3600" dirty="0" smtClean="0">
                <a:latin typeface="Calibri"/>
                <a:ea typeface="Calibri"/>
                <a:cs typeface="B Nazanin" panose="00000400000000000000" pitchFamily="2" charset="-78"/>
              </a:rPr>
              <a:t>- </a:t>
            </a:r>
            <a:r>
              <a:rPr lang="fa-IR" sz="3900" dirty="0" smtClean="0">
                <a:latin typeface="Calibri"/>
                <a:ea typeface="Calibri"/>
                <a:cs typeface="B Nazanin" panose="00000400000000000000" pitchFamily="2" charset="-78"/>
              </a:rPr>
              <a:t>از جداسازی برنامه های آموزشی و پرورشی به برنامه درسی یکپارچه</a:t>
            </a:r>
            <a:endParaRPr lang="en-US" sz="39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66535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380999"/>
            <a:ext cx="8001001" cy="144780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>
              <a:lnSpc>
                <a:spcPct val="107000"/>
              </a:lnSpc>
              <a:spcAft>
                <a:spcPts val="600"/>
              </a:spcAft>
            </a:pPr>
            <a:r>
              <a:rPr lang="fa-IR" sz="3600" b="1" dirty="0" smtClean="0">
                <a:latin typeface="Calibri"/>
                <a:ea typeface="Calibri"/>
                <a:cs typeface="B Nazanin" panose="00000400000000000000" pitchFamily="2" charset="-78"/>
              </a:rPr>
              <a:t>6- چشم انداز برنامه های درسی و تربیتی</a:t>
            </a:r>
            <a:endParaRPr lang="en-US" sz="3000" b="1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1447801"/>
            <a:ext cx="8077201" cy="5410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>
              <a:lnSpc>
                <a:spcPct val="200000"/>
              </a:lnSpc>
              <a:spcAft>
                <a:spcPts val="600"/>
              </a:spcAft>
            </a:pPr>
            <a:r>
              <a:rPr lang="fa-IR" sz="3900" dirty="0" smtClean="0">
                <a:latin typeface="Calibri"/>
                <a:ea typeface="Calibri"/>
                <a:cs typeface="B Nazanin" panose="00000400000000000000" pitchFamily="2" charset="-78"/>
              </a:rPr>
              <a:t>تربیت نسلی موحد، مؤمن، خردمند، دانش پژوه، عدالت خواه، وطن دوست، جمع گرا، دارای عزت نفس، خلاق و کارآفرین و ...</a:t>
            </a:r>
            <a:endParaRPr lang="en-US" sz="3900" dirty="0">
              <a:latin typeface="Calibri"/>
              <a:ea typeface="Calibri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39871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1380</TotalTime>
  <Words>871</Words>
  <Application>Microsoft Office PowerPoint</Application>
  <PresentationFormat>On-screen Show (4:3)</PresentationFormat>
  <Paragraphs>74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B Lotus</vt:lpstr>
      <vt:lpstr>B Nazanin</vt:lpstr>
      <vt:lpstr>B Titr</vt:lpstr>
      <vt:lpstr>B Zar</vt:lpstr>
      <vt:lpstr>Calibri</vt:lpstr>
      <vt:lpstr>Corbel</vt:lpstr>
      <vt:lpstr>Tahoma</vt:lpstr>
      <vt:lpstr>Wingdings 2</vt:lpstr>
      <vt:lpstr>Parallax</vt:lpstr>
      <vt:lpstr>PowerPoint Presentation</vt:lpstr>
      <vt:lpstr>          برنامه درسی به مجموعه فرصت های تربیتی نظام مند و طرح ریزی شده (از سطح ملی، منطقه ای و محلی تا مدرسه و کلاس درس) اطلاق می شود که متربیان برای کسب شایستگی های لازم جهت درک و اصلاح موقعیت در معرض آن قرار می گیرند تا با تکوین و تعالی پیوسته هویت خویش مرتبه قابل قبولی از آمادگی برای تحقق حیات طیبه در همه ابعاد را به دست آورند.          </vt:lpstr>
      <vt:lpstr>   2- ابعاد نظام برنامه درسی    </vt:lpstr>
      <vt:lpstr>PowerPoint Presentation</vt:lpstr>
      <vt:lpstr>   3- رابطه زیر نظام برنامه درسی با دیگر زیر نظامها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User1</cp:lastModifiedBy>
  <cp:revision>217</cp:revision>
  <cp:lastPrinted>2018-09-25T11:06:38Z</cp:lastPrinted>
  <dcterms:created xsi:type="dcterms:W3CDTF">2015-08-07T02:10:11Z</dcterms:created>
  <dcterms:modified xsi:type="dcterms:W3CDTF">2018-12-28T14:54:18Z</dcterms:modified>
</cp:coreProperties>
</file>